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bold.fntdata"/><Relationship Id="rId14" Type="http://schemas.openxmlformats.org/officeDocument/2006/relationships/slide" Target="slides/slide9.xml"/><Relationship Id="rId36" Type="http://schemas.openxmlformats.org/officeDocument/2006/relationships/font" Target="fonts/Nunito-regular.fntdata"/><Relationship Id="rId17" Type="http://schemas.openxmlformats.org/officeDocument/2006/relationships/slide" Target="slides/slide12.xml"/><Relationship Id="rId39" Type="http://schemas.openxmlformats.org/officeDocument/2006/relationships/font" Target="fonts/Nunito-boldItalic.fntdata"/><Relationship Id="rId16" Type="http://schemas.openxmlformats.org/officeDocument/2006/relationships/slide" Target="slides/slide11.xml"/><Relationship Id="rId38" Type="http://schemas.openxmlformats.org/officeDocument/2006/relationships/font" Target="fonts/Nuni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52422201a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52422201a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852422201a_0_2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852422201a_0_2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852422201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852422201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52422201a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52422201a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852422201a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852422201a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852422201a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852422201a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852422201a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852422201a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52422201a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52422201a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52422201a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852422201a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852422201a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852422201a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52422201a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52422201a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852422201a_0_2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852422201a_0_2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52422201a_0_2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852422201a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852422201a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852422201a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852422201a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852422201a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52422201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52422201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52422201a_0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852422201a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52422201a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52422201a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852422201a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852422201a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52422201a_0_2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852422201a_0_2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52422201a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52422201a_0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52422201a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52422201a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85242220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85242220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5242220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5242220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52422201a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52422201a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collaborate, everyone should be able to work with the same environmental dependencies </a:t>
            </a:r>
            <a:r>
              <a:rPr lang="en"/>
              <a:t>with the same code and artifacts to produce the same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reproducibility, collaboration is impossible.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52422201a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52422201a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Debugging locally is easy. It always </a:t>
            </a:r>
            <a:r>
              <a:rPr lang="en"/>
              <a:t>works</a:t>
            </a:r>
            <a:r>
              <a:rPr lang="en"/>
              <a:t> on my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debugging in a remote environment means you first have to get the codebase running in a non-local environment. Without reproducibility, this is untenable.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52422201a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852422201a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 data science isn’t reproducible it’s not scientific.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it’s workforce that needs to forecast optimal number of workers in a given time window, claims needing to project how many cars will be total losses, or finance needings to analyze how much DS is making or saving to justify the spend, without reproducibility the numbers are unreliable.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pipelines, transformations, training-serving skew, properly handled validation sets, tracking model trainings, hyper-parameter tuning.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52422201a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52422201a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it’s a regulatory entity approving the methodology of a model or an internal model auditing team detecting bias in an </a:t>
            </a:r>
            <a:r>
              <a:rPr lang="en"/>
              <a:t>algorithm, without reproducibility audits aren’t feasible—which my be a blocker for many projects.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852422201a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852422201a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666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34343"/>
              </a:buClr>
              <a:buSzPts val="3800"/>
              <a:buNone/>
              <a:defRPr sz="3800">
                <a:solidFill>
                  <a:srgbClr val="434343"/>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666666"/>
              </a:buClr>
              <a:buSzPts val="1600"/>
              <a:buNone/>
              <a:defRPr sz="1600">
                <a:solidFill>
                  <a:srgbClr val="666666"/>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666666"/>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000"/>
              <a:buNone/>
              <a:defRPr sz="3000">
                <a:solidFill>
                  <a:srgbClr val="666666"/>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Reproducible Machine Learning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and how to accomplish reproducibility in ML pipelines</a:t>
            </a:r>
            <a:endParaRPr/>
          </a:p>
        </p:txBody>
      </p:sp>
      <p:pic>
        <p:nvPicPr>
          <p:cNvPr id="130" name="Google Shape;130;p13"/>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194" name="Google Shape;194;p22"/>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200" name="Google Shape;200;p2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01" name="Google Shape;201;p23"/>
          <p:cNvPicPr preferRelativeResize="0"/>
          <p:nvPr/>
        </p:nvPicPr>
        <p:blipFill>
          <a:blip r:embed="rId4">
            <a:alphaModFix/>
          </a:blip>
          <a:stretch>
            <a:fillRect/>
          </a:stretch>
        </p:blipFill>
        <p:spPr>
          <a:xfrm>
            <a:off x="2585600" y="1725575"/>
            <a:ext cx="3972797" cy="3038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lang="en"/>
              <a:t>Environment</a:t>
            </a:r>
            <a:endParaRPr/>
          </a:p>
        </p:txBody>
      </p:sp>
      <p:pic>
        <p:nvPicPr>
          <p:cNvPr id="207" name="Google Shape;207;p2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08" name="Google Shape;208;p24"/>
          <p:cNvPicPr preferRelativeResize="0"/>
          <p:nvPr/>
        </p:nvPicPr>
        <p:blipFill>
          <a:blip r:embed="rId4">
            <a:alphaModFix/>
          </a:blip>
          <a:stretch>
            <a:fillRect/>
          </a:stretch>
        </p:blipFill>
        <p:spPr>
          <a:xfrm>
            <a:off x="1706963" y="1571600"/>
            <a:ext cx="5730063" cy="303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Code</a:t>
            </a:r>
            <a:endParaRPr/>
          </a:p>
        </p:txBody>
      </p:sp>
      <p:pic>
        <p:nvPicPr>
          <p:cNvPr id="214" name="Google Shape;214;p2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15" name="Google Shape;215;p25"/>
          <p:cNvPicPr preferRelativeResize="0"/>
          <p:nvPr/>
        </p:nvPicPr>
        <p:blipFill>
          <a:blip r:embed="rId4">
            <a:alphaModFix/>
          </a:blip>
          <a:stretch>
            <a:fillRect/>
          </a:stretch>
        </p:blipFill>
        <p:spPr>
          <a:xfrm>
            <a:off x="1706963" y="1576829"/>
            <a:ext cx="5730063" cy="30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 (data &amp; model artifacts)</a:t>
            </a:r>
            <a:endParaRPr/>
          </a:p>
        </p:txBody>
      </p:sp>
      <p:pic>
        <p:nvPicPr>
          <p:cNvPr id="221" name="Google Shape;221;p2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2" name="Google Shape;222;p26"/>
          <p:cNvPicPr preferRelativeResize="0"/>
          <p:nvPr/>
        </p:nvPicPr>
        <p:blipFill>
          <a:blip r:embed="rId4">
            <a:alphaModFix/>
          </a:blip>
          <a:stretch>
            <a:fillRect/>
          </a:stretch>
        </p:blipFill>
        <p:spPr>
          <a:xfrm>
            <a:off x="1706975" y="1572643"/>
            <a:ext cx="5730048" cy="3038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Results (performance metrics)</a:t>
            </a:r>
            <a:endParaRPr/>
          </a:p>
        </p:txBody>
      </p:sp>
      <p:pic>
        <p:nvPicPr>
          <p:cNvPr id="228" name="Google Shape;228;p2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9" name="Google Shape;229;p27"/>
          <p:cNvPicPr preferRelativeResize="0"/>
          <p:nvPr/>
        </p:nvPicPr>
        <p:blipFill>
          <a:blip r:embed="rId4">
            <a:alphaModFix/>
          </a:blip>
          <a:stretch>
            <a:fillRect/>
          </a:stretch>
        </p:blipFill>
        <p:spPr>
          <a:xfrm>
            <a:off x="1706963" y="1576810"/>
            <a:ext cx="5730063"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walkthrough an example</a:t>
            </a:r>
            <a:endParaRPr/>
          </a:p>
        </p:txBody>
      </p:sp>
      <p:pic>
        <p:nvPicPr>
          <p:cNvPr id="235" name="Google Shape;235;p28"/>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a song’s genre given its lyrics</a:t>
            </a:r>
            <a:endParaRPr/>
          </a:p>
        </p:txBody>
      </p:sp>
      <p:pic>
        <p:nvPicPr>
          <p:cNvPr id="241" name="Google Shape;241;p2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42" name="Google Shape;242;p29"/>
          <p:cNvPicPr preferRelativeResize="0"/>
          <p:nvPr/>
        </p:nvPicPr>
        <p:blipFill>
          <a:blip r:embed="rId4">
            <a:alphaModFix/>
          </a:blip>
          <a:stretch>
            <a:fillRect/>
          </a:stretch>
        </p:blipFill>
        <p:spPr>
          <a:xfrm>
            <a:off x="685425" y="3309800"/>
            <a:ext cx="1534425" cy="1526800"/>
          </a:xfrm>
          <a:prstGeom prst="rect">
            <a:avLst/>
          </a:prstGeom>
          <a:noFill/>
          <a:ln>
            <a:noFill/>
          </a:ln>
        </p:spPr>
      </p:pic>
      <p:sp>
        <p:nvSpPr>
          <p:cNvPr id="243" name="Google Shape;243;p29"/>
          <p:cNvSpPr txBox="1"/>
          <p:nvPr/>
        </p:nvSpPr>
        <p:spPr>
          <a:xfrm>
            <a:off x="2354350" y="4436400"/>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code</a:t>
            </a:r>
            <a:endParaRPr>
              <a:latin typeface="Calibri"/>
              <a:ea typeface="Calibri"/>
              <a:cs typeface="Calibri"/>
              <a:sym typeface="Calibri"/>
            </a:endParaRPr>
          </a:p>
        </p:txBody>
      </p:sp>
      <p:pic>
        <p:nvPicPr>
          <p:cNvPr id="244" name="Google Shape;244;p29"/>
          <p:cNvPicPr preferRelativeResize="0"/>
          <p:nvPr/>
        </p:nvPicPr>
        <p:blipFill>
          <a:blip r:embed="rId5">
            <a:alphaModFix/>
          </a:blip>
          <a:stretch>
            <a:fillRect/>
          </a:stretch>
        </p:blipFill>
        <p:spPr>
          <a:xfrm>
            <a:off x="3817538" y="1420075"/>
            <a:ext cx="4369401" cy="3416525"/>
          </a:xfrm>
          <a:prstGeom prst="rect">
            <a:avLst/>
          </a:prstGeom>
          <a:noFill/>
          <a:ln>
            <a:noFill/>
          </a:ln>
        </p:spPr>
      </p:pic>
      <p:pic>
        <p:nvPicPr>
          <p:cNvPr id="245" name="Google Shape;245;p29"/>
          <p:cNvPicPr preferRelativeResize="0"/>
          <p:nvPr/>
        </p:nvPicPr>
        <p:blipFill>
          <a:blip r:embed="rId6">
            <a:alphaModFix/>
          </a:blip>
          <a:stretch>
            <a:fillRect/>
          </a:stretch>
        </p:blipFill>
        <p:spPr>
          <a:xfrm>
            <a:off x="685423" y="1628216"/>
            <a:ext cx="1534425" cy="1519157"/>
          </a:xfrm>
          <a:prstGeom prst="rect">
            <a:avLst/>
          </a:prstGeom>
          <a:noFill/>
          <a:ln>
            <a:noFill/>
          </a:ln>
        </p:spPr>
      </p:pic>
      <p:sp>
        <p:nvSpPr>
          <p:cNvPr id="246" name="Google Shape;246;p29"/>
          <p:cNvSpPr txBox="1"/>
          <p:nvPr/>
        </p:nvSpPr>
        <p:spPr>
          <a:xfrm>
            <a:off x="2354350" y="2670775"/>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blog</a:t>
            </a:r>
            <a:endParaRPr>
              <a:latin typeface="Calibri"/>
              <a:ea typeface="Calibri"/>
              <a:cs typeface="Calibri"/>
              <a:sym typeface="Calibri"/>
            </a:endParaRPr>
          </a:p>
        </p:txBody>
      </p:sp>
      <p:cxnSp>
        <p:nvCxnSpPr>
          <p:cNvPr id="247" name="Google Shape;247;p29"/>
          <p:cNvCxnSpPr/>
          <p:nvPr/>
        </p:nvCxnSpPr>
        <p:spPr>
          <a:xfrm>
            <a:off x="384038" y="3225458"/>
            <a:ext cx="2137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53" name="Google Shape;253;p30"/>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59" name="Google Shape;259;p3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60" name="Google Shape;260;p31"/>
          <p:cNvPicPr preferRelativeResize="0"/>
          <p:nvPr/>
        </p:nvPicPr>
        <p:blipFill>
          <a:blip r:embed="rId4">
            <a:alphaModFix/>
          </a:blip>
          <a:stretch>
            <a:fillRect/>
          </a:stretch>
        </p:blipFill>
        <p:spPr>
          <a:xfrm>
            <a:off x="1706963" y="1576826"/>
            <a:ext cx="5730063" cy="303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36" name="Google Shape;136;p14"/>
          <p:cNvPicPr preferRelativeResize="0"/>
          <p:nvPr/>
        </p:nvPicPr>
        <p:blipFill>
          <a:blip r:embed="rId4">
            <a:alphaModFix/>
          </a:blip>
          <a:stretch>
            <a:fillRect/>
          </a:stretch>
        </p:blipFill>
        <p:spPr>
          <a:xfrm>
            <a:off x="500025" y="302413"/>
            <a:ext cx="7688376" cy="45386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ETL</a:t>
            </a:r>
            <a:r>
              <a:rPr lang="en"/>
              <a:t> pipeline using </a:t>
            </a:r>
            <a:r>
              <a:rPr b="1" lang="en"/>
              <a:t>DVC</a:t>
            </a:r>
            <a:endParaRPr b="1"/>
          </a:p>
        </p:txBody>
      </p:sp>
      <p:pic>
        <p:nvPicPr>
          <p:cNvPr id="266" name="Google Shape;266;p32"/>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67" name="Google Shape;267;p32"/>
          <p:cNvPicPr preferRelativeResize="0"/>
          <p:nvPr/>
        </p:nvPicPr>
        <p:blipFill>
          <a:blip r:embed="rId4">
            <a:alphaModFix/>
          </a:blip>
          <a:stretch>
            <a:fillRect/>
          </a:stretch>
        </p:blipFill>
        <p:spPr>
          <a:xfrm>
            <a:off x="1706940" y="1576825"/>
            <a:ext cx="5730084" cy="303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modeling</a:t>
            </a:r>
            <a:r>
              <a:rPr lang="en"/>
              <a:t> pipeline using </a:t>
            </a:r>
            <a:r>
              <a:rPr b="1" lang="en"/>
              <a:t>DVC</a:t>
            </a:r>
            <a:endParaRPr b="1"/>
          </a:p>
        </p:txBody>
      </p:sp>
      <p:pic>
        <p:nvPicPr>
          <p:cNvPr id="273" name="Google Shape;273;p3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74" name="Google Shape;274;p33"/>
          <p:cNvPicPr preferRelativeResize="0"/>
          <p:nvPr/>
        </p:nvPicPr>
        <p:blipFill>
          <a:blip r:embed="rId4">
            <a:alphaModFix/>
          </a:blip>
          <a:stretch>
            <a:fillRect/>
          </a:stretch>
        </p:blipFill>
        <p:spPr>
          <a:xfrm>
            <a:off x="1994188" y="1576825"/>
            <a:ext cx="5155635" cy="3038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validation</a:t>
            </a:r>
            <a:r>
              <a:rPr lang="en"/>
              <a:t> stage using </a:t>
            </a:r>
            <a:r>
              <a:rPr b="1" lang="en"/>
              <a:t>DVC</a:t>
            </a:r>
            <a:endParaRPr b="1"/>
          </a:p>
        </p:txBody>
      </p:sp>
      <p:pic>
        <p:nvPicPr>
          <p:cNvPr id="280" name="Google Shape;280;p3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1" name="Google Shape;281;p34"/>
          <p:cNvPicPr preferRelativeResize="0"/>
          <p:nvPr/>
        </p:nvPicPr>
        <p:blipFill>
          <a:blip r:embed="rId4">
            <a:alphaModFix/>
          </a:blip>
          <a:stretch>
            <a:fillRect/>
          </a:stretch>
        </p:blipFill>
        <p:spPr>
          <a:xfrm>
            <a:off x="1994175" y="1800183"/>
            <a:ext cx="5155625" cy="27338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can view our DAG</a:t>
            </a:r>
            <a:endParaRPr b="1"/>
          </a:p>
        </p:txBody>
      </p:sp>
      <p:pic>
        <p:nvPicPr>
          <p:cNvPr id="287" name="Google Shape;287;p3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8" name="Google Shape;288;p35"/>
          <p:cNvPicPr preferRelativeResize="0"/>
          <p:nvPr/>
        </p:nvPicPr>
        <p:blipFill>
          <a:blip r:embed="rId4">
            <a:alphaModFix/>
          </a:blip>
          <a:stretch>
            <a:fillRect/>
          </a:stretch>
        </p:blipFill>
        <p:spPr>
          <a:xfrm>
            <a:off x="2956064" y="1447974"/>
            <a:ext cx="3231849" cy="3438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DVC knows how to track our pipeline</a:t>
            </a:r>
            <a:endParaRPr b="1"/>
          </a:p>
        </p:txBody>
      </p:sp>
      <p:pic>
        <p:nvPicPr>
          <p:cNvPr id="294" name="Google Shape;294;p36"/>
          <p:cNvPicPr preferRelativeResize="0"/>
          <p:nvPr/>
        </p:nvPicPr>
        <p:blipFill>
          <a:blip r:embed="rId3">
            <a:alphaModFix/>
          </a:blip>
          <a:stretch>
            <a:fillRect/>
          </a:stretch>
        </p:blipFill>
        <p:spPr>
          <a:xfrm>
            <a:off x="8250725" y="4250225"/>
            <a:ext cx="664675" cy="664675"/>
          </a:xfrm>
          <a:prstGeom prst="rect">
            <a:avLst/>
          </a:prstGeom>
          <a:noFill/>
          <a:ln>
            <a:noFill/>
          </a:ln>
        </p:spPr>
      </p:pic>
      <p:sp>
        <p:nvSpPr>
          <p:cNvPr id="295" name="Google Shape;295;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DVC will track changes</a:t>
            </a:r>
            <a:endParaRPr/>
          </a:p>
          <a:p>
            <a:pPr indent="-323850" lvl="0" marL="457200" rtl="0" algn="l">
              <a:lnSpc>
                <a:spcPct val="200000"/>
              </a:lnSpc>
              <a:spcBef>
                <a:spcPts val="0"/>
              </a:spcBef>
              <a:spcAft>
                <a:spcPts val="0"/>
              </a:spcAft>
              <a:buSzPts val="1500"/>
              <a:buChar char="●"/>
            </a:pPr>
            <a:r>
              <a:rPr lang="en"/>
              <a:t>DVC will add all tracked files to a remote storage</a:t>
            </a:r>
            <a:endParaRPr/>
          </a:p>
          <a:p>
            <a:pPr indent="-323850" lvl="0" marL="457200" rtl="0" algn="l">
              <a:lnSpc>
                <a:spcPct val="200000"/>
              </a:lnSpc>
              <a:spcBef>
                <a:spcPts val="0"/>
              </a:spcBef>
              <a:spcAft>
                <a:spcPts val="0"/>
              </a:spcAft>
              <a:buSzPts val="1500"/>
              <a:buChar char="●"/>
            </a:pPr>
            <a:r>
              <a:rPr lang="en"/>
              <a:t>DVC knows how to handle branches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run the pipeline</a:t>
            </a:r>
            <a:endParaRPr b="1"/>
          </a:p>
        </p:txBody>
      </p:sp>
      <p:pic>
        <p:nvPicPr>
          <p:cNvPr id="301" name="Google Shape;301;p3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02" name="Google Shape;302;p37"/>
          <p:cNvPicPr preferRelativeResize="0"/>
          <p:nvPr/>
        </p:nvPicPr>
        <p:blipFill>
          <a:blip r:embed="rId4">
            <a:alphaModFix/>
          </a:blip>
          <a:stretch>
            <a:fillRect/>
          </a:stretch>
        </p:blipFill>
        <p:spPr>
          <a:xfrm>
            <a:off x="2865925" y="1405086"/>
            <a:ext cx="3360402" cy="34723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Here’s our model training code</a:t>
            </a:r>
            <a:endParaRPr b="1"/>
          </a:p>
        </p:txBody>
      </p:sp>
      <p:pic>
        <p:nvPicPr>
          <p:cNvPr id="308" name="Google Shape;308;p3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09" name="Google Shape;309;p38"/>
          <p:cNvPicPr preferRelativeResize="0"/>
          <p:nvPr/>
        </p:nvPicPr>
        <p:blipFill>
          <a:blip r:embed="rId4">
            <a:alphaModFix/>
          </a:blip>
          <a:stretch>
            <a:fillRect/>
          </a:stretch>
        </p:blipFill>
        <p:spPr>
          <a:xfrm>
            <a:off x="2698438" y="1420625"/>
            <a:ext cx="3747123" cy="3441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We’re going to change our training code</a:t>
            </a:r>
            <a:endParaRPr b="1"/>
          </a:p>
        </p:txBody>
      </p:sp>
      <p:pic>
        <p:nvPicPr>
          <p:cNvPr id="315" name="Google Shape;315;p3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16" name="Google Shape;316;p39"/>
          <p:cNvPicPr preferRelativeResize="0"/>
          <p:nvPr/>
        </p:nvPicPr>
        <p:blipFill>
          <a:blip r:embed="rId4">
            <a:alphaModFix/>
          </a:blip>
          <a:stretch>
            <a:fillRect/>
          </a:stretch>
        </p:blipFill>
        <p:spPr>
          <a:xfrm>
            <a:off x="2101059" y="1548812"/>
            <a:ext cx="4941875" cy="318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rerun dvc repro</a:t>
            </a:r>
            <a:endParaRPr b="1"/>
          </a:p>
        </p:txBody>
      </p:sp>
      <p:pic>
        <p:nvPicPr>
          <p:cNvPr id="322" name="Google Shape;322;p4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23" name="Google Shape;323;p40"/>
          <p:cNvPicPr preferRelativeResize="0"/>
          <p:nvPr/>
        </p:nvPicPr>
        <p:blipFill>
          <a:blip r:embed="rId4">
            <a:alphaModFix/>
          </a:blip>
          <a:stretch>
            <a:fillRect/>
          </a:stretch>
        </p:blipFill>
        <p:spPr>
          <a:xfrm>
            <a:off x="1867686" y="1413450"/>
            <a:ext cx="5408625" cy="3364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let’s compare metrics</a:t>
            </a:r>
            <a:endParaRPr b="1"/>
          </a:p>
        </p:txBody>
      </p:sp>
      <p:pic>
        <p:nvPicPr>
          <p:cNvPr id="329" name="Google Shape;329;p4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30" name="Google Shape;330;p41"/>
          <p:cNvPicPr preferRelativeResize="0"/>
          <p:nvPr/>
        </p:nvPicPr>
        <p:blipFill>
          <a:blip r:embed="rId4">
            <a:alphaModFix/>
          </a:blip>
          <a:stretch>
            <a:fillRect/>
          </a:stretch>
        </p:blipFill>
        <p:spPr>
          <a:xfrm>
            <a:off x="1269000" y="1662550"/>
            <a:ext cx="6605998" cy="3038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ML reproducibility framework</a:t>
            </a:r>
            <a:endParaRPr/>
          </a:p>
        </p:txBody>
      </p:sp>
      <p:pic>
        <p:nvPicPr>
          <p:cNvPr id="142" name="Google Shape;142;p1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43" name="Google Shape;143;p15"/>
          <p:cNvPicPr preferRelativeResize="0"/>
          <p:nvPr/>
        </p:nvPicPr>
        <p:blipFill>
          <a:blip r:embed="rId4">
            <a:alphaModFix/>
          </a:blip>
          <a:stretch>
            <a:fillRect/>
          </a:stretch>
        </p:blipFill>
        <p:spPr>
          <a:xfrm>
            <a:off x="1672263" y="1572775"/>
            <a:ext cx="5799485" cy="3038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2"/>
          <p:cNvPicPr preferRelativeResize="0"/>
          <p:nvPr/>
        </p:nvPicPr>
        <p:blipFill>
          <a:blip r:embed="rId3">
            <a:alphaModFix/>
          </a:blip>
          <a:stretch>
            <a:fillRect/>
          </a:stretch>
        </p:blipFill>
        <p:spPr>
          <a:xfrm>
            <a:off x="1322700" y="716038"/>
            <a:ext cx="6498601" cy="3711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49" name="Google Shape;149;p16"/>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p:txBody>
      </p:sp>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56" name="Google Shape;156;p1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57" name="Google Shape;157;p17"/>
          <p:cNvPicPr preferRelativeResize="0"/>
          <p:nvPr/>
        </p:nvPicPr>
        <p:blipFill>
          <a:blip r:embed="rId4">
            <a:alphaModFix/>
          </a:blip>
          <a:stretch>
            <a:fillRect/>
          </a:stretch>
        </p:blipFill>
        <p:spPr>
          <a:xfrm>
            <a:off x="4235904" y="1393517"/>
            <a:ext cx="2773675" cy="3467099"/>
          </a:xfrm>
          <a:prstGeom prst="rect">
            <a:avLst/>
          </a:prstGeom>
          <a:noFill/>
          <a:ln>
            <a:noFill/>
          </a:ln>
        </p:spPr>
      </p:pic>
      <p:pic>
        <p:nvPicPr>
          <p:cNvPr id="158" name="Google Shape;158;p17"/>
          <p:cNvPicPr preferRelativeResize="0"/>
          <p:nvPr/>
        </p:nvPicPr>
        <p:blipFill>
          <a:blip r:embed="rId5">
            <a:alphaModFix/>
          </a:blip>
          <a:stretch>
            <a:fillRect/>
          </a:stretch>
        </p:blipFill>
        <p:spPr>
          <a:xfrm>
            <a:off x="5874025" y="3241125"/>
            <a:ext cx="581025" cy="4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500"/>
                                        <p:tgtEl>
                                          <p:spTgt spid="1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p:txBody>
      </p:sp>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5" name="Google Shape;165;p1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66" name="Google Shape;166;p18"/>
          <p:cNvPicPr preferRelativeResize="0"/>
          <p:nvPr/>
        </p:nvPicPr>
        <p:blipFill>
          <a:blip r:embed="rId4">
            <a:alphaModFix/>
          </a:blip>
          <a:stretch>
            <a:fillRect/>
          </a:stretch>
        </p:blipFill>
        <p:spPr>
          <a:xfrm>
            <a:off x="3944725" y="1438934"/>
            <a:ext cx="3392250" cy="339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p:txBody>
      </p:sp>
      <p:sp>
        <p:nvSpPr>
          <p:cNvPr id="172" name="Google Shape;172;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73" name="Google Shape;173;p1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4" name="Google Shape;174;p19"/>
          <p:cNvPicPr preferRelativeResize="0"/>
          <p:nvPr/>
        </p:nvPicPr>
        <p:blipFill>
          <a:blip r:embed="rId4">
            <a:alphaModFix/>
          </a:blip>
          <a:stretch>
            <a:fillRect/>
          </a:stretch>
        </p:blipFill>
        <p:spPr>
          <a:xfrm>
            <a:off x="4052626" y="1420575"/>
            <a:ext cx="3062550" cy="34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p:txBody>
      </p:sp>
      <p:sp>
        <p:nvSpPr>
          <p:cNvPr id="180" name="Google Shape;18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81" name="Google Shape;181;p2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82" name="Google Shape;182;p20"/>
          <p:cNvPicPr preferRelativeResize="0"/>
          <p:nvPr/>
        </p:nvPicPr>
        <p:blipFill>
          <a:blip r:embed="rId4">
            <a:alphaModFix/>
          </a:blip>
          <a:stretch>
            <a:fillRect/>
          </a:stretch>
        </p:blipFill>
        <p:spPr>
          <a:xfrm>
            <a:off x="3890300" y="1441000"/>
            <a:ext cx="3397700" cy="339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accomplish</a:t>
            </a:r>
            <a:r>
              <a:rPr lang="en"/>
              <a:t> reproducibility?</a:t>
            </a:r>
            <a:endParaRPr/>
          </a:p>
        </p:txBody>
      </p:sp>
      <p:pic>
        <p:nvPicPr>
          <p:cNvPr id="188" name="Google Shape;188;p21"/>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